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8"/>
  </p:notesMasterIdLst>
  <p:sldIdLst>
    <p:sldId id="500" r:id="rId2"/>
    <p:sldId id="492" r:id="rId3"/>
    <p:sldId id="516" r:id="rId4"/>
    <p:sldId id="499" r:id="rId5"/>
    <p:sldId id="494" r:id="rId6"/>
    <p:sldId id="519" r:id="rId7"/>
    <p:sldId id="495" r:id="rId8"/>
    <p:sldId id="496" r:id="rId9"/>
    <p:sldId id="497" r:id="rId10"/>
    <p:sldId id="498" r:id="rId11"/>
    <p:sldId id="520" r:id="rId12"/>
    <p:sldId id="501" r:id="rId13"/>
    <p:sldId id="518" r:id="rId14"/>
    <p:sldId id="514" r:id="rId15"/>
    <p:sldId id="515" r:id="rId16"/>
    <p:sldId id="430"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620">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biya Moulvi" initials="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9110" autoAdjust="0"/>
  </p:normalViewPr>
  <p:slideViewPr>
    <p:cSldViewPr>
      <p:cViewPr varScale="1">
        <p:scale>
          <a:sx n="113" d="100"/>
          <a:sy n="113" d="100"/>
        </p:scale>
        <p:origin x="730" y="67"/>
      </p:cViewPr>
      <p:guideLst>
        <p:guide orient="horz" pos="2160"/>
        <p:guide orient="horz" pos="1620"/>
        <p:guide pos="2880"/>
      </p:guideLst>
    </p:cSldViewPr>
  </p:slideViewPr>
  <p:notesTextViewPr>
    <p:cViewPr>
      <p:scale>
        <a:sx n="100" d="100"/>
        <a:sy n="100" d="100"/>
      </p:scale>
      <p:origin x="0" y="0"/>
    </p:cViewPr>
  </p:notesTextViewPr>
  <p:notesViewPr>
    <p:cSldViewPr>
      <p:cViewPr varScale="1">
        <p:scale>
          <a:sx n="53" d="100"/>
          <a:sy n="53" d="100"/>
        </p:scale>
        <p:origin x="-283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287FA5-C067-4E4F-8147-A77E89348119}" type="datetimeFigureOut">
              <a:rPr lang="en-US" smtClean="0"/>
              <a:t>5/30/2023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15BE67-2E9A-447C-AF46-59D27281797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85800" y="4914900"/>
            <a:ext cx="2133600" cy="273844"/>
          </a:xfrm>
        </p:spPr>
        <p:txBody>
          <a:bodyPr/>
          <a:lstStyle>
            <a:lvl1pPr>
              <a:defRPr>
                <a:solidFill>
                  <a:schemeClr val="bg1"/>
                </a:solidFill>
              </a:defRPr>
            </a:lvl1pPr>
          </a:lstStyle>
          <a:p>
            <a:fld id="{488FCD1C-8588-4709-BEB2-73486BCF474D}" type="datetime5">
              <a:rPr lang="en-US" smtClean="0"/>
              <a:t>30-May-23</a:t>
            </a:fld>
            <a:endParaRPr lang="en-US" dirty="0"/>
          </a:p>
        </p:txBody>
      </p:sp>
      <p:sp>
        <p:nvSpPr>
          <p:cNvPr id="5" name="Footer Placeholder 4"/>
          <p:cNvSpPr>
            <a:spLocks noGrp="1"/>
          </p:cNvSpPr>
          <p:nvPr>
            <p:ph type="ftr" sz="quarter" idx="11"/>
          </p:nvPr>
        </p:nvSpPr>
        <p:spPr>
          <a:xfrm>
            <a:off x="3124200" y="4914900"/>
            <a:ext cx="2895600" cy="273844"/>
          </a:xfrm>
        </p:spPr>
        <p:txBody>
          <a:bodyPr/>
          <a:lstStyle>
            <a:lvl1pPr>
              <a:defRPr>
                <a:solidFill>
                  <a:schemeClr val="bg1"/>
                </a:solidFill>
              </a:defRPr>
            </a:lvl1pPr>
          </a:lstStyle>
          <a:p>
            <a:r>
              <a:rPr lang="en-US"/>
              <a:t>Title of Seminar </a:t>
            </a:r>
            <a:endParaRPr lang="en-US" dirty="0"/>
          </a:p>
        </p:txBody>
      </p:sp>
      <p:sp>
        <p:nvSpPr>
          <p:cNvPr id="6" name="Slide Number Placeholder 5"/>
          <p:cNvSpPr>
            <a:spLocks noGrp="1"/>
          </p:cNvSpPr>
          <p:nvPr>
            <p:ph type="sldNum" sz="quarter" idx="12"/>
          </p:nvPr>
        </p:nvSpPr>
        <p:spPr>
          <a:xfrm>
            <a:off x="6553200" y="4914900"/>
            <a:ext cx="2133600" cy="273844"/>
          </a:xfrm>
        </p:spPr>
        <p:txBody>
          <a:bodyPr/>
          <a:lstStyle>
            <a:lvl1pPr>
              <a:defRPr>
                <a:solidFill>
                  <a:schemeClr val="bg1"/>
                </a:solidFill>
              </a:defRPr>
            </a:lvl1pPr>
          </a:lstStyle>
          <a:p>
            <a:fld id="{B6F15528-21DE-4FAA-801E-634DDDAF4B2B}" type="slidenum">
              <a:rPr lang="en-US" smtClean="0"/>
              <a:t>‹#›</a:t>
            </a:fld>
            <a:endParaRPr lang="en-US" dirty="0"/>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2AEE2-BAD7-4BEC-8CB0-1B79A92617B4}"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3468C-78FC-431C-9733-A70C6804E538}"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FA7430-01A1-4F5E-B7E3-1D80248A6685}"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62000" y="4914900"/>
            <a:ext cx="1676400" cy="228600"/>
          </a:xfrm>
        </p:spPr>
        <p:txBody>
          <a:bodyPr/>
          <a:lstStyle/>
          <a:p>
            <a:fld id="{8D3E23C1-5B44-4112-93AF-A30E9A7C524B}" type="datetime5">
              <a:rPr lang="en-US" smtClean="0"/>
              <a:t>30-May-23</a:t>
            </a:fld>
            <a:endParaRPr lang="en-US"/>
          </a:p>
        </p:txBody>
      </p:sp>
      <p:sp>
        <p:nvSpPr>
          <p:cNvPr id="5" name="Footer Placeholder 4"/>
          <p:cNvSpPr>
            <a:spLocks noGrp="1"/>
          </p:cNvSpPr>
          <p:nvPr>
            <p:ph type="ftr" sz="quarter" idx="11"/>
          </p:nvPr>
        </p:nvSpPr>
        <p:spPr>
          <a:xfrm>
            <a:off x="2590800" y="4933950"/>
            <a:ext cx="3962400" cy="228600"/>
          </a:xfrm>
        </p:spPr>
        <p:txBody>
          <a:bodyPr/>
          <a:lstStyle/>
          <a:p>
            <a:r>
              <a:rPr lang="en-US" dirty="0"/>
              <a:t>Title of Seminar </a:t>
            </a:r>
          </a:p>
        </p:txBody>
      </p:sp>
      <p:sp>
        <p:nvSpPr>
          <p:cNvPr id="6" name="Slide Number Placeholder 5"/>
          <p:cNvSpPr>
            <a:spLocks noGrp="1"/>
          </p:cNvSpPr>
          <p:nvPr>
            <p:ph type="sldNum" sz="quarter" idx="12"/>
          </p:nvPr>
        </p:nvSpPr>
        <p:spPr>
          <a:xfrm>
            <a:off x="7543800" y="4914900"/>
            <a:ext cx="1143000" cy="228600"/>
          </a:xfrm>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62000" y="4914900"/>
            <a:ext cx="1447800" cy="228600"/>
          </a:xfrm>
        </p:spPr>
        <p:txBody>
          <a:bodyPr/>
          <a:lstStyle/>
          <a:p>
            <a:fld id="{7E8AD04D-D170-40EE-B403-D97B74D6DFB9}" type="datetime5">
              <a:rPr lang="en-US" smtClean="0"/>
              <a:t>30-May-23</a:t>
            </a:fld>
            <a:endParaRPr lang="en-US"/>
          </a:p>
        </p:txBody>
      </p:sp>
      <p:sp>
        <p:nvSpPr>
          <p:cNvPr id="5" name="Footer Placeholder 4"/>
          <p:cNvSpPr>
            <a:spLocks noGrp="1"/>
          </p:cNvSpPr>
          <p:nvPr>
            <p:ph type="ftr" sz="quarter" idx="11"/>
          </p:nvPr>
        </p:nvSpPr>
        <p:spPr>
          <a:xfrm>
            <a:off x="2590800" y="4914900"/>
            <a:ext cx="3962400" cy="228600"/>
          </a:xfrm>
        </p:spPr>
        <p:txBody>
          <a:bodyPr/>
          <a:lstStyle/>
          <a:p>
            <a:r>
              <a:rPr lang="en-US"/>
              <a:t>Title of Seminar </a:t>
            </a:r>
          </a:p>
        </p:txBody>
      </p:sp>
      <p:sp>
        <p:nvSpPr>
          <p:cNvPr id="6" name="Slide Number Placeholder 5"/>
          <p:cNvSpPr>
            <a:spLocks noGrp="1"/>
          </p:cNvSpPr>
          <p:nvPr>
            <p:ph type="sldNum" sz="quarter" idx="12"/>
          </p:nvPr>
        </p:nvSpPr>
        <p:spPr>
          <a:xfrm>
            <a:off x="7239000" y="4914900"/>
            <a:ext cx="1447800" cy="228600"/>
          </a:xfrm>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C436A-7370-4199-BDE3-9FA46362589A}" type="datetime5">
              <a:rPr lang="en-US" smtClean="0"/>
              <a:t>30-May-23</a:t>
            </a:fld>
            <a:endParaRPr lang="en-US"/>
          </a:p>
        </p:txBody>
      </p:sp>
      <p:sp>
        <p:nvSpPr>
          <p:cNvPr id="6" name="Footer Placeholder 5"/>
          <p:cNvSpPr>
            <a:spLocks noGrp="1"/>
          </p:cNvSpPr>
          <p:nvPr>
            <p:ph type="ftr" sz="quarter" idx="11"/>
          </p:nvPr>
        </p:nvSpPr>
        <p:spPr/>
        <p:txBody>
          <a:bodyPr/>
          <a:lstStyle/>
          <a:p>
            <a:r>
              <a:rPr lang="en-US"/>
              <a:t>Title of Seminar </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AFA6F7-2FD3-4E44-96EF-0AABFEB3FD4C}" type="datetime5">
              <a:rPr lang="en-US" smtClean="0"/>
              <a:t>30-May-23</a:t>
            </a:fld>
            <a:endParaRPr lang="en-US"/>
          </a:p>
        </p:txBody>
      </p:sp>
      <p:sp>
        <p:nvSpPr>
          <p:cNvPr id="8" name="Footer Placeholder 7"/>
          <p:cNvSpPr>
            <a:spLocks noGrp="1"/>
          </p:cNvSpPr>
          <p:nvPr>
            <p:ph type="ftr" sz="quarter" idx="11"/>
          </p:nvPr>
        </p:nvSpPr>
        <p:spPr/>
        <p:txBody>
          <a:bodyPr/>
          <a:lstStyle/>
          <a:p>
            <a:r>
              <a:rPr lang="en-US"/>
              <a:t>Title of Seminar </a:t>
            </a:r>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887E73-BF7C-4D7B-AD77-6EC912569560}" type="datetime5">
              <a:rPr lang="en-US" smtClean="0"/>
              <a:t>30-May-23</a:t>
            </a:fld>
            <a:endParaRPr lang="en-US"/>
          </a:p>
        </p:txBody>
      </p:sp>
      <p:sp>
        <p:nvSpPr>
          <p:cNvPr id="4" name="Footer Placeholder 3"/>
          <p:cNvSpPr>
            <a:spLocks noGrp="1"/>
          </p:cNvSpPr>
          <p:nvPr>
            <p:ph type="ftr" sz="quarter" idx="11"/>
          </p:nvPr>
        </p:nvSpPr>
        <p:spPr/>
        <p:txBody>
          <a:bodyPr/>
          <a:lstStyle/>
          <a:p>
            <a:r>
              <a:rPr lang="en-US"/>
              <a:t>Title of Seminar </a:t>
            </a:r>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551FB8-617B-4727-8374-B778C5FC049E}" type="datetime5">
              <a:rPr lang="en-US" smtClean="0"/>
              <a:t>30-May-23</a:t>
            </a:fld>
            <a:endParaRPr lang="en-US"/>
          </a:p>
        </p:txBody>
      </p:sp>
      <p:sp>
        <p:nvSpPr>
          <p:cNvPr id="3" name="Footer Placeholder 2"/>
          <p:cNvSpPr>
            <a:spLocks noGrp="1"/>
          </p:cNvSpPr>
          <p:nvPr>
            <p:ph type="ftr" sz="quarter" idx="11"/>
          </p:nvPr>
        </p:nvSpPr>
        <p:spPr/>
        <p:txBody>
          <a:bodyPr/>
          <a:lstStyle/>
          <a:p>
            <a:r>
              <a:rPr lang="en-US"/>
              <a:t>Title of Seminar </a:t>
            </a:r>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A401DF-D39C-424B-AD8B-46E59B2896B9}" type="datetime5">
              <a:rPr lang="en-US" smtClean="0"/>
              <a:t>30-May-23</a:t>
            </a:fld>
            <a:endParaRPr lang="en-US"/>
          </a:p>
        </p:txBody>
      </p:sp>
      <p:sp>
        <p:nvSpPr>
          <p:cNvPr id="6" name="Footer Placeholder 5"/>
          <p:cNvSpPr>
            <a:spLocks noGrp="1"/>
          </p:cNvSpPr>
          <p:nvPr>
            <p:ph type="ftr" sz="quarter" idx="11"/>
          </p:nvPr>
        </p:nvSpPr>
        <p:spPr/>
        <p:txBody>
          <a:bodyPr/>
          <a:lstStyle/>
          <a:p>
            <a:r>
              <a:rPr lang="en-US"/>
              <a:t>Title of Seminar </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FD6C55-F6DB-479E-B4FF-F57EC2760E6F}" type="datetime5">
              <a:rPr lang="en-US" smtClean="0"/>
              <a:t>30-May-23</a:t>
            </a:fld>
            <a:endParaRPr lang="en-US"/>
          </a:p>
        </p:txBody>
      </p:sp>
      <p:sp>
        <p:nvSpPr>
          <p:cNvPr id="6" name="Footer Placeholder 5"/>
          <p:cNvSpPr>
            <a:spLocks noGrp="1"/>
          </p:cNvSpPr>
          <p:nvPr>
            <p:ph type="ftr" sz="quarter" idx="11"/>
          </p:nvPr>
        </p:nvSpPr>
        <p:spPr/>
        <p:txBody>
          <a:bodyPr/>
          <a:lstStyle/>
          <a:p>
            <a:r>
              <a:rPr lang="en-US"/>
              <a:t>Title of Seminar </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alpha val="22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Picture1.png"/>
          <p:cNvPicPr>
            <a:picLocks noChangeAspect="1"/>
          </p:cNvPicPr>
          <p:nvPr/>
        </p:nvPicPr>
        <p:blipFill>
          <a:blip r:embed="rId14"/>
          <a:stretch>
            <a:fillRect/>
          </a:stretch>
        </p:blipFill>
        <p:spPr>
          <a:xfrm>
            <a:off x="17542" y="4837714"/>
            <a:ext cx="9126458" cy="305786"/>
          </a:xfrm>
          <a:prstGeom prst="rect">
            <a:avLst/>
          </a:prstGeom>
        </p:spPr>
      </p:pic>
      <p:pic>
        <p:nvPicPr>
          <p:cNvPr id="7" name="Picture 6" descr="Picture2.png"/>
          <p:cNvPicPr>
            <a:picLocks noChangeAspect="1"/>
          </p:cNvPicPr>
          <p:nvPr/>
        </p:nvPicPr>
        <p:blipFill>
          <a:blip r:embed="rId15"/>
          <a:stretch>
            <a:fillRect/>
          </a:stretch>
        </p:blipFill>
        <p:spPr>
          <a:xfrm>
            <a:off x="25400" y="4592827"/>
            <a:ext cx="660400" cy="535584"/>
          </a:xfrm>
          <a:prstGeom prst="rect">
            <a:avLst/>
          </a:prstGeom>
        </p:spPr>
      </p:pic>
      <p:sp>
        <p:nvSpPr>
          <p:cNvPr id="4" name="Date Placeholder 3"/>
          <p:cNvSpPr>
            <a:spLocks noGrp="1"/>
          </p:cNvSpPr>
          <p:nvPr>
            <p:ph type="dt" sz="half" idx="2"/>
          </p:nvPr>
        </p:nvSpPr>
        <p:spPr>
          <a:xfrm>
            <a:off x="762000" y="4914900"/>
            <a:ext cx="2133600" cy="273844"/>
          </a:xfrm>
          <a:prstGeom prst="rect">
            <a:avLst/>
          </a:prstGeom>
        </p:spPr>
        <p:txBody>
          <a:bodyPr vert="horz" lIns="91440" tIns="45720" rIns="91440" bIns="45720" rtlCol="0" anchor="ctr"/>
          <a:lstStyle>
            <a:lvl1pPr algn="l">
              <a:defRPr sz="1200">
                <a:solidFill>
                  <a:schemeClr val="bg1"/>
                </a:solidFill>
              </a:defRPr>
            </a:lvl1pPr>
          </a:lstStyle>
          <a:p>
            <a:fld id="{43FA7430-01A1-4F5E-B7E3-1D80248A6685}" type="datetime5">
              <a:rPr lang="en-US" smtClean="0"/>
              <a:t>30-May-23</a:t>
            </a:fld>
            <a:endParaRPr lang="en-US"/>
          </a:p>
        </p:txBody>
      </p:sp>
      <p:sp>
        <p:nvSpPr>
          <p:cNvPr id="5" name="Footer Placeholder 4"/>
          <p:cNvSpPr>
            <a:spLocks noGrp="1"/>
          </p:cNvSpPr>
          <p:nvPr>
            <p:ph type="ftr" sz="quarter" idx="3"/>
          </p:nvPr>
        </p:nvSpPr>
        <p:spPr>
          <a:xfrm>
            <a:off x="3124200" y="4914900"/>
            <a:ext cx="2895600" cy="273844"/>
          </a:xfrm>
          <a:prstGeom prst="rect">
            <a:avLst/>
          </a:prstGeom>
        </p:spPr>
        <p:txBody>
          <a:bodyPr vert="horz" lIns="91440" tIns="45720" rIns="91440" bIns="45720" rtlCol="0" anchor="ctr"/>
          <a:lstStyle>
            <a:lvl1pPr algn="ctr">
              <a:defRPr sz="1200">
                <a:solidFill>
                  <a:schemeClr val="bg1"/>
                </a:solidFill>
              </a:defRPr>
            </a:lvl1pPr>
          </a:lstStyle>
          <a:p>
            <a:r>
              <a:rPr lang="en-US"/>
              <a:t>Title of Seminar </a:t>
            </a:r>
          </a:p>
        </p:txBody>
      </p:sp>
      <p:sp>
        <p:nvSpPr>
          <p:cNvPr id="6" name="Slide Number Placeholder 5"/>
          <p:cNvSpPr>
            <a:spLocks noGrp="1"/>
          </p:cNvSpPr>
          <p:nvPr>
            <p:ph type="sldNum" sz="quarter" idx="4"/>
          </p:nvPr>
        </p:nvSpPr>
        <p:spPr>
          <a:xfrm>
            <a:off x="6553200" y="4914900"/>
            <a:ext cx="2133600" cy="273844"/>
          </a:xfrm>
          <a:prstGeom prst="rect">
            <a:avLst/>
          </a:prstGeom>
        </p:spPr>
        <p:txBody>
          <a:bodyPr vert="horz" lIns="91440" tIns="45720" rIns="91440" bIns="45720" rtlCol="0" anchor="ctr"/>
          <a:lstStyle>
            <a:lvl1pPr algn="r">
              <a:defRPr sz="1200">
                <a:solidFill>
                  <a:schemeClr val="bg1"/>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wipe/>
  </p:transition>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5749"/>
            <a:ext cx="7772400" cy="3276601"/>
          </a:xfrm>
        </p:spPr>
        <p:txBody>
          <a:bodyPr>
            <a:noAutofit/>
          </a:bodyPr>
          <a:lstStyle/>
          <a:p>
            <a:pPr lvl="0"/>
            <a:r>
              <a:rPr lang="en-IN" sz="1800"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t>A Seminar on</a:t>
            </a:r>
            <a:br>
              <a:rPr lang="en-IN" sz="1800"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br>
            <a:r>
              <a:rPr lang="en-IN" sz="2400"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t>“</a:t>
            </a:r>
            <a:r>
              <a:rPr lang="en-IN" sz="2800"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t>Web Technology”</a:t>
            </a:r>
            <a:br>
              <a:rPr lang="en-IN" sz="2800"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br>
            <a:r>
              <a:rPr lang="en-IN" sz="1800" dirty="0">
                <a:latin typeface="Bookman Old Style" panose="02050604050505020204"/>
                <a:ea typeface="Bookman Old Style" panose="02050604050505020204"/>
                <a:cs typeface="Bookman Old Style" panose="02050604050505020204"/>
                <a:sym typeface="Bookman Old Style" panose="02050604050505020204"/>
              </a:rPr>
              <a:t>Topic </a:t>
            </a:r>
            <a:r>
              <a:rPr lang="en-IN" sz="1800"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t>– </a:t>
            </a:r>
            <a:r>
              <a:rPr lang="en-US" altLang="en-IN" sz="1800"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t>Car Rental Website</a:t>
            </a:r>
            <a:br>
              <a:rPr lang="en-IN" sz="2400" b="1" dirty="0">
                <a:solidFill>
                  <a:srgbClr val="0070C0"/>
                </a:solidFill>
                <a:latin typeface="Bookman Old Style" panose="02050604050505020204"/>
                <a:ea typeface="Bookman Old Style" panose="02050604050505020204"/>
                <a:cs typeface="Bookman Old Style" panose="02050604050505020204"/>
                <a:sym typeface="Bookman Old Style" panose="02050604050505020204"/>
              </a:rPr>
            </a:br>
            <a:br>
              <a:rPr lang="en-IN" sz="2400" b="1" dirty="0">
                <a:solidFill>
                  <a:srgbClr val="0070C0"/>
                </a:solidFill>
                <a:latin typeface="Bookman Old Style" panose="02050604050505020204"/>
                <a:ea typeface="Bookman Old Style" panose="02050604050505020204"/>
                <a:cs typeface="Bookman Old Style" panose="02050604050505020204"/>
                <a:sym typeface="Bookman Old Style" panose="02050604050505020204"/>
              </a:rPr>
            </a:br>
            <a:r>
              <a:rPr lang="en-IN" sz="1600"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t>Presented By</a:t>
            </a:r>
            <a:br>
              <a:rPr lang="en-IN" sz="1600"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br>
            <a:r>
              <a:rPr lang="en-IN" sz="1600"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t>B-</a:t>
            </a:r>
            <a:r>
              <a:rPr lang="en-US" sz="1600"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t>62</a:t>
            </a:r>
            <a:br>
              <a:rPr lang="en-IN" sz="1600"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br>
            <a:r>
              <a:rPr lang="en-US" altLang="en-IN" sz="1800"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t>Yogesh Tukaram Sutar</a:t>
            </a:r>
            <a:br>
              <a:rPr lang="en-IN" sz="1600"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br>
            <a:br>
              <a:rPr lang="en-IN" sz="1600"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br>
            <a:r>
              <a:rPr lang="en-IN" sz="1600" b="1" dirty="0">
                <a:solidFill>
                  <a:srgbClr val="800000"/>
                </a:solidFill>
                <a:latin typeface="Bookman Old Style" panose="02050604050505020204"/>
                <a:ea typeface="Bookman Old Style" panose="02050604050505020204"/>
                <a:cs typeface="Times New Roman" panose="02020603050405020304" pitchFamily="18" charset="0"/>
                <a:sym typeface="Bookman Old Style" panose="02050604050505020204"/>
              </a:rPr>
              <a:t>Class : S.Y.-B Sem-2</a:t>
            </a:r>
            <a:br>
              <a:rPr lang="en-IN" sz="1600" b="1" dirty="0">
                <a:solidFill>
                  <a:srgbClr val="800000"/>
                </a:solidFill>
                <a:latin typeface="Bookman Old Style" panose="02050604050505020204"/>
                <a:ea typeface="Bookman Old Style" panose="02050604050505020204"/>
                <a:cs typeface="Times New Roman" panose="02020603050405020304" pitchFamily="18" charset="0"/>
                <a:sym typeface="Bookman Old Style" panose="02050604050505020204"/>
              </a:rPr>
            </a:br>
            <a:br>
              <a:rPr lang="en-IN" sz="1600" dirty="0">
                <a:solidFill>
                  <a:srgbClr val="7030A0"/>
                </a:solidFill>
                <a:latin typeface="Bookman Old Style" panose="02050604050505020204"/>
                <a:ea typeface="Bookman Old Style" panose="02050604050505020204"/>
                <a:cs typeface="Bookman Old Style" panose="02050604050505020204"/>
                <a:sym typeface="Bookman Old Style" panose="02050604050505020204"/>
              </a:rPr>
            </a:br>
            <a:r>
              <a:rPr lang="en-IN" sz="1600"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t>Under the guidance of</a:t>
            </a:r>
            <a:br>
              <a:rPr lang="en-IN" sz="1600"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br>
            <a:r>
              <a:rPr lang="en-IN" sz="2000" b="1" dirty="0">
                <a:solidFill>
                  <a:srgbClr val="800000"/>
                </a:solidFill>
                <a:latin typeface="Bookman Old Style" panose="02050604050505020204" pitchFamily="18" charset="0"/>
                <a:ea typeface="Bookman Old Style" panose="02050604050505020204"/>
                <a:cs typeface="Times New Roman" panose="02020603050405020304" pitchFamily="18" charset="0"/>
                <a:sym typeface="Bookman Old Style" panose="02050604050505020204"/>
              </a:rPr>
              <a:t>Prof. </a:t>
            </a:r>
            <a:r>
              <a:rPr lang="en-IN" sz="2000" b="1" dirty="0" err="1">
                <a:solidFill>
                  <a:srgbClr val="800000"/>
                </a:solidFill>
                <a:latin typeface="Bookman Old Style" panose="02050604050505020204" pitchFamily="18" charset="0"/>
                <a:ea typeface="Bookman Old Style" panose="02050604050505020204"/>
                <a:cs typeface="Times New Roman" panose="02020603050405020304" pitchFamily="18" charset="0"/>
                <a:sym typeface="Bookman Old Style" panose="02050604050505020204"/>
              </a:rPr>
              <a:t>Sonal</a:t>
            </a:r>
            <a:r>
              <a:rPr lang="en-IN" sz="2000" b="1" dirty="0">
                <a:solidFill>
                  <a:srgbClr val="800000"/>
                </a:solidFill>
                <a:latin typeface="Bookman Old Style" panose="02050604050505020204" pitchFamily="18" charset="0"/>
                <a:ea typeface="Bookman Old Style" panose="02050604050505020204"/>
                <a:cs typeface="Times New Roman" panose="02020603050405020304" pitchFamily="18" charset="0"/>
                <a:sym typeface="Bookman Old Style" panose="02050604050505020204"/>
              </a:rPr>
              <a:t> </a:t>
            </a:r>
            <a:r>
              <a:rPr lang="en-IN" sz="2000" b="1" dirty="0" err="1">
                <a:solidFill>
                  <a:srgbClr val="800000"/>
                </a:solidFill>
                <a:latin typeface="Bookman Old Style" panose="02050604050505020204" pitchFamily="18" charset="0"/>
                <a:ea typeface="Bookman Old Style" panose="02050604050505020204"/>
                <a:cs typeface="Times New Roman" panose="02020603050405020304" pitchFamily="18" charset="0"/>
                <a:sym typeface="Bookman Old Style" panose="02050604050505020204"/>
              </a:rPr>
              <a:t>Patil</a:t>
            </a:r>
            <a:br>
              <a:rPr lang="en-IN" sz="2400" b="1" dirty="0">
                <a:solidFill>
                  <a:srgbClr val="800000"/>
                </a:solidFill>
                <a:latin typeface="Bookman Old Style" panose="02050604050505020204" pitchFamily="18" charset="0"/>
                <a:ea typeface="Bookman Old Style" panose="02050604050505020204"/>
                <a:cs typeface="Times New Roman" panose="02020603050405020304" pitchFamily="18" charset="0"/>
                <a:sym typeface="Bookman Old Style" panose="02050604050505020204"/>
              </a:rPr>
            </a:br>
            <a:endParaRPr lang="en-IN" sz="2400" b="1" dirty="0">
              <a:solidFill>
                <a:srgbClr val="800000"/>
              </a:solidFill>
              <a:latin typeface="Bookman Old Style" panose="02050604050505020204" pitchFamily="18" charset="0"/>
              <a:ea typeface="Bookman Old Style" panose="02050604050505020204"/>
              <a:cs typeface="Times New Roman" panose="02020603050405020304" pitchFamily="18" charset="0"/>
            </a:endParaRPr>
          </a:p>
        </p:txBody>
      </p:sp>
      <p:sp>
        <p:nvSpPr>
          <p:cNvPr id="3" name="Subtitle 2"/>
          <p:cNvSpPr>
            <a:spLocks noGrp="1"/>
          </p:cNvSpPr>
          <p:nvPr>
            <p:ph type="subTitle" idx="1"/>
          </p:nvPr>
        </p:nvSpPr>
        <p:spPr>
          <a:xfrm>
            <a:off x="152400" y="3638550"/>
            <a:ext cx="8839200" cy="1066800"/>
          </a:xfrm>
        </p:spPr>
        <p:txBody>
          <a:bodyPr>
            <a:noAutofit/>
          </a:bodyPr>
          <a:lstStyle/>
          <a:p>
            <a:pPr lvl="0"/>
            <a:r>
              <a:rPr lang="en-US" sz="1800" b="1"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t>Department of Computer Science and Engineering</a:t>
            </a:r>
            <a:endParaRPr lang="en-IN" sz="1800" b="1"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endParaRPr>
          </a:p>
          <a:p>
            <a:pPr lvl="0"/>
            <a:r>
              <a:rPr lang="en-IN" sz="1800" b="1"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t>N.K. Orchid College of Engineering &amp; Technology, </a:t>
            </a:r>
            <a:r>
              <a:rPr lang="en-IN" sz="1800" b="1" dirty="0" err="1">
                <a:solidFill>
                  <a:schemeClr val="dk1"/>
                </a:solidFill>
                <a:latin typeface="Bookman Old Style" panose="02050604050505020204"/>
                <a:ea typeface="Bookman Old Style" panose="02050604050505020204"/>
                <a:cs typeface="Bookman Old Style" panose="02050604050505020204"/>
                <a:sym typeface="Bookman Old Style" panose="02050604050505020204"/>
              </a:rPr>
              <a:t>Solapur</a:t>
            </a:r>
            <a:r>
              <a:rPr lang="en-IN" sz="1800" b="1"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t>.</a:t>
            </a:r>
            <a:endParaRPr lang="en-IN" sz="1400" b="1"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endParaRPr>
          </a:p>
          <a:p>
            <a:pPr lvl="0"/>
            <a:r>
              <a:rPr lang="en-IN" sz="1400" b="1" dirty="0">
                <a:solidFill>
                  <a:schemeClr val="dk1"/>
                </a:solidFill>
                <a:latin typeface="Bookman Old Style" panose="02050604050505020204"/>
                <a:ea typeface="Bookman Old Style" panose="02050604050505020204"/>
                <a:cs typeface="Bookman Old Style" panose="02050604050505020204"/>
                <a:sym typeface="Bookman Old Style" panose="02050604050505020204"/>
              </a:rPr>
              <a:t> 2022-2023</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85750"/>
            <a:ext cx="1257300" cy="12573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87053"/>
            <a:ext cx="1295400" cy="136234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800000"/>
                </a:solidFill>
              </a:rPr>
              <a:t>CSS Padding</a:t>
            </a:r>
          </a:p>
        </p:txBody>
      </p:sp>
      <p:sp>
        <p:nvSpPr>
          <p:cNvPr id="3" name="Content Placeholder 2"/>
          <p:cNvSpPr>
            <a:spLocks noGrp="1"/>
          </p:cNvSpPr>
          <p:nvPr>
            <p:ph idx="1"/>
          </p:nvPr>
        </p:nvSpPr>
        <p:spPr>
          <a:xfrm>
            <a:off x="457200" y="1063229"/>
            <a:ext cx="8229600" cy="3413521"/>
          </a:xfrm>
        </p:spPr>
        <p:txBody>
          <a:bodyPr>
            <a:normAutofit fontScale="55000" lnSpcReduction="20000"/>
          </a:bodyPr>
          <a:lstStyle/>
          <a:p>
            <a:r>
              <a:rPr lang="en-US" dirty="0"/>
              <a:t>The CSS padding properties are used to generate space around an element's content, inside of any defined borders.</a:t>
            </a:r>
          </a:p>
          <a:p>
            <a:r>
              <a:rPr lang="en-US" dirty="0"/>
              <a:t>CSS has properties for specifying the padding for each side of an element:</a:t>
            </a:r>
          </a:p>
          <a:p>
            <a:pPr marL="571500" indent="-571500">
              <a:buFont typeface="+mj-lt"/>
              <a:buAutoNum type="romanLcPeriod"/>
            </a:pPr>
            <a:r>
              <a:rPr lang="en-US" dirty="0"/>
              <a:t>padding-top</a:t>
            </a:r>
          </a:p>
          <a:p>
            <a:pPr marL="571500" indent="-571500">
              <a:buFont typeface="+mj-lt"/>
              <a:buAutoNum type="romanLcPeriod"/>
            </a:pPr>
            <a:r>
              <a:rPr lang="en-US" dirty="0"/>
              <a:t>padding-right</a:t>
            </a:r>
          </a:p>
          <a:p>
            <a:pPr marL="571500" indent="-571500">
              <a:buFont typeface="+mj-lt"/>
              <a:buAutoNum type="romanLcPeriod"/>
            </a:pPr>
            <a:r>
              <a:rPr lang="en-US" dirty="0"/>
              <a:t>padding-bottom</a:t>
            </a:r>
          </a:p>
          <a:p>
            <a:pPr marL="571500" indent="-571500">
              <a:buFont typeface="+mj-lt"/>
              <a:buAutoNum type="romanLcPeriod"/>
            </a:pPr>
            <a:r>
              <a:rPr lang="en-US" dirty="0"/>
              <a:t>padding-left</a:t>
            </a:r>
          </a:p>
          <a:p>
            <a:r>
              <a:rPr lang="en-US" dirty="0"/>
              <a:t>All the padding properties can have the following values:</a:t>
            </a:r>
          </a:p>
          <a:p>
            <a:pPr marL="571500" indent="-571500">
              <a:buFont typeface="+mj-lt"/>
              <a:buAutoNum type="romanLcPeriod"/>
            </a:pPr>
            <a:r>
              <a:rPr lang="en-US" i="1" dirty="0"/>
              <a:t>length</a:t>
            </a:r>
            <a:r>
              <a:rPr lang="en-US" dirty="0"/>
              <a:t> - specifies a padding in </a:t>
            </a:r>
            <a:r>
              <a:rPr lang="en-US" dirty="0" err="1"/>
              <a:t>px</a:t>
            </a:r>
            <a:r>
              <a:rPr lang="en-US" dirty="0"/>
              <a:t>, </a:t>
            </a:r>
            <a:r>
              <a:rPr lang="en-US" dirty="0" err="1"/>
              <a:t>pt</a:t>
            </a:r>
            <a:r>
              <a:rPr lang="en-US" dirty="0"/>
              <a:t>, cm, etc.</a:t>
            </a:r>
          </a:p>
          <a:p>
            <a:pPr marL="571500" indent="-571500">
              <a:buFont typeface="+mj-lt"/>
              <a:buAutoNum type="romanLcPeriod"/>
            </a:pPr>
            <a:r>
              <a:rPr lang="en-US" i="1" dirty="0"/>
              <a:t>%</a:t>
            </a:r>
            <a:r>
              <a:rPr lang="en-US" dirty="0"/>
              <a:t> - specifies a padding in % of the width of the containing element</a:t>
            </a:r>
          </a:p>
          <a:p>
            <a:pPr marL="571500" indent="-571500">
              <a:buFont typeface="+mj-lt"/>
              <a:buAutoNum type="romanLcPeriod"/>
            </a:pPr>
            <a:r>
              <a:rPr lang="en-US" dirty="0"/>
              <a:t>inherit - specifies that the padding should be inherited from the parent element</a:t>
            </a:r>
          </a:p>
          <a:p>
            <a:pPr marL="571500" indent="-571500">
              <a:buFont typeface="+mj-lt"/>
              <a:buAutoNum type="romanLcPeriod"/>
            </a:pPr>
            <a:endParaRPr lang="en-US" b="0" i="0" dirty="0">
              <a:solidFill>
                <a:srgbClr val="000000"/>
              </a:solidFill>
              <a:effectLst/>
              <a:latin typeface="ff4"/>
            </a:endParaRPr>
          </a:p>
          <a:p>
            <a:pPr algn="l"/>
            <a:endParaRPr lang="en-US" b="0" i="0" dirty="0">
              <a:solidFill>
                <a:srgbClr val="000000"/>
              </a:solidFill>
              <a:effectLst/>
              <a:latin typeface="ff4"/>
            </a:endParaRPr>
          </a:p>
          <a:p>
            <a:endParaRPr lang="en-US" dirty="0"/>
          </a:p>
        </p:txBody>
      </p:sp>
      <p:sp>
        <p:nvSpPr>
          <p:cNvPr id="4" name="Date Placeholder 3"/>
          <p:cNvSpPr>
            <a:spLocks noGrp="1"/>
          </p:cNvSpPr>
          <p:nvPr>
            <p:ph type="dt" sz="half" idx="10"/>
          </p:nvPr>
        </p:nvSpPr>
        <p:spPr/>
        <p:txBody>
          <a:bodyPr/>
          <a:lstStyle/>
          <a:p>
            <a:fld id="{0E99691D-29F2-49E5-B3EA-468AD18B27D8}"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10</a:t>
            </a:fld>
            <a:endParaRPr lang="en-US"/>
          </a:p>
        </p:txBody>
      </p:sp>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37580"/>
          </a:xfrm>
        </p:spPr>
        <p:txBody>
          <a:bodyPr>
            <a:normAutofit fontScale="90000"/>
          </a:bodyPr>
          <a:lstStyle/>
          <a:p>
            <a:r>
              <a:rPr lang="en-US" dirty="0">
                <a:solidFill>
                  <a:srgbClr val="800000"/>
                </a:solidFill>
              </a:rPr>
              <a:t>JavaScript</a:t>
            </a:r>
          </a:p>
        </p:txBody>
      </p:sp>
      <p:sp>
        <p:nvSpPr>
          <p:cNvPr id="3" name="Content Placeholder 2"/>
          <p:cNvSpPr>
            <a:spLocks noGrp="1"/>
          </p:cNvSpPr>
          <p:nvPr>
            <p:ph idx="1"/>
          </p:nvPr>
        </p:nvSpPr>
        <p:spPr>
          <a:xfrm>
            <a:off x="457200" y="843559"/>
            <a:ext cx="8229600" cy="3633192"/>
          </a:xfrm>
        </p:spPr>
        <p:txBody>
          <a:bodyPr>
            <a:noAutofit/>
          </a:bodyPr>
          <a:lstStyle/>
          <a:p>
            <a:r>
              <a:rPr lang="en-US" sz="1200" dirty="0"/>
              <a:t>JavaScript is a high-level, interpreted programming language primarily used for creating dynamic and interactive web content. It allows developers to add behavior, interactivity, and functionality to web pages. JavaScript is supported by all modern web browsers and is an essential component of front-end web development.</a:t>
            </a:r>
          </a:p>
          <a:p>
            <a:r>
              <a:rPr lang="en-US" sz="1200" dirty="0"/>
              <a:t>Key Features of JavaScript:</a:t>
            </a:r>
          </a:p>
          <a:p>
            <a:r>
              <a:rPr lang="en-US" sz="1200" dirty="0"/>
              <a:t>                    Event-driven programming: JavaScript responds to user actions and system events.</a:t>
            </a:r>
          </a:p>
          <a:p>
            <a:r>
              <a:rPr lang="en-US" sz="1200" dirty="0"/>
              <a:t>                    DOM manipulation: JavaScript interacts with the Document Object Model to modify web page elements.</a:t>
            </a:r>
          </a:p>
          <a:p>
            <a:r>
              <a:rPr lang="en-US" sz="1200" dirty="0"/>
              <a:t>                    Functionality and interactivity: JavaScript provides built-in functions for tasks like form validation and data manipulation.</a:t>
            </a:r>
          </a:p>
          <a:p>
            <a:r>
              <a:rPr lang="en-US" sz="1200" dirty="0"/>
              <a:t>Integration with HTML and CSS:</a:t>
            </a:r>
          </a:p>
          <a:p>
            <a:r>
              <a:rPr lang="en-US" sz="1200" dirty="0"/>
              <a:t>                    JavaScript seamlessly integrates with HTML and CSS, allowing dynamic updates to web pages and styles.</a:t>
            </a:r>
          </a:p>
          <a:p>
            <a:r>
              <a:rPr lang="en-US" sz="1200" dirty="0"/>
              <a:t>                    It enhances user interaction and user experience on the web.</a:t>
            </a:r>
          </a:p>
          <a:p>
            <a:r>
              <a:rPr lang="en-US" sz="1200" dirty="0"/>
              <a:t>Popular JavaScript Libraries and Frameworks:</a:t>
            </a:r>
          </a:p>
          <a:p>
            <a:r>
              <a:rPr lang="en-US" sz="1200" dirty="0"/>
              <a:t>                    jQuery: Simplifies JavaScript code and provides a wide range of utilities.</a:t>
            </a:r>
          </a:p>
          <a:p>
            <a:r>
              <a:rPr lang="en-US" sz="1200" dirty="0"/>
              <a:t>                    React: A JavaScript library for building user interfaces, commonly used for single-page applications.</a:t>
            </a:r>
          </a:p>
          <a:p>
            <a:r>
              <a:rPr lang="en-US" sz="1200" dirty="0"/>
              <a:t>                    Angular: A full-featured framework for building complex web applications.</a:t>
            </a:r>
          </a:p>
          <a:p>
            <a:r>
              <a:rPr lang="en-US" sz="1200" dirty="0"/>
              <a:t>                    Vue.js: A progressive JavaScript framework for building user interfaces.</a:t>
            </a:r>
          </a:p>
          <a:p>
            <a:r>
              <a:rPr lang="en-US" sz="1200" dirty="0"/>
              <a:t>Client-Side and Server-Side JavaScript:</a:t>
            </a:r>
          </a:p>
          <a:p>
            <a:r>
              <a:rPr lang="en-US" sz="1200" dirty="0"/>
              <a:t>                    Initially used for client-side scripting, JavaScript can now be used for server-side development with Node.js.</a:t>
            </a:r>
          </a:p>
          <a:p>
            <a:r>
              <a:rPr lang="en-US" sz="1200" dirty="0"/>
              <a:t>                    Node.js enables scalable and efficient server applications using JavaScript.</a:t>
            </a:r>
          </a:p>
          <a:p>
            <a:endParaRPr lang="en-US" sz="1200" dirty="0"/>
          </a:p>
        </p:txBody>
      </p:sp>
      <p:sp>
        <p:nvSpPr>
          <p:cNvPr id="4" name="Date Placeholder 3"/>
          <p:cNvSpPr>
            <a:spLocks noGrp="1"/>
          </p:cNvSpPr>
          <p:nvPr>
            <p:ph type="dt" sz="half" idx="10"/>
          </p:nvPr>
        </p:nvSpPr>
        <p:spPr/>
        <p:txBody>
          <a:bodyPr/>
          <a:lstStyle/>
          <a:p>
            <a:fld id="{0E99691D-29F2-49E5-B3EA-468AD18B27D8}"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11</a:t>
            </a:fld>
            <a:endParaRPr lang="en-US"/>
          </a:p>
        </p:txBody>
      </p:sp>
    </p:spTree>
    <p:extLst>
      <p:ext uri="{BB962C8B-B14F-4D97-AF65-F5344CB8AC3E}">
        <p14:creationId xmlns:p14="http://schemas.microsoft.com/office/powerpoint/2010/main" val="3670336968"/>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800000"/>
                </a:solidFill>
              </a:rPr>
              <a:t>PHP</a:t>
            </a:r>
          </a:p>
        </p:txBody>
      </p:sp>
      <p:sp>
        <p:nvSpPr>
          <p:cNvPr id="3" name="Content Placeholder 2"/>
          <p:cNvSpPr>
            <a:spLocks noGrp="1"/>
          </p:cNvSpPr>
          <p:nvPr>
            <p:ph idx="1"/>
          </p:nvPr>
        </p:nvSpPr>
        <p:spPr>
          <a:xfrm>
            <a:off x="457200" y="1063229"/>
            <a:ext cx="8229600" cy="3531394"/>
          </a:xfrm>
        </p:spPr>
        <p:txBody>
          <a:bodyPr>
            <a:normAutofit fontScale="62500" lnSpcReduction="20000"/>
          </a:bodyPr>
          <a:lstStyle/>
          <a:p>
            <a:r>
              <a:rPr lang="en-US" dirty="0"/>
              <a:t>PHP is an acronym for "PHP: Hypertext Preprocessor"</a:t>
            </a:r>
          </a:p>
          <a:p>
            <a:r>
              <a:rPr lang="en-US" dirty="0"/>
              <a:t>PHP is a widely-used, open source scripting language</a:t>
            </a:r>
          </a:p>
          <a:p>
            <a:r>
              <a:rPr lang="en-US" dirty="0"/>
              <a:t>PHP scripts are executed on the server</a:t>
            </a:r>
          </a:p>
          <a:p>
            <a:r>
              <a:rPr lang="en-US" dirty="0"/>
              <a:t>PHP is free to download and use</a:t>
            </a:r>
          </a:p>
          <a:p>
            <a:r>
              <a:rPr lang="en-US" dirty="0"/>
              <a:t>PHP files can contain text, HTML, CSS, JavaScript, and PHP code</a:t>
            </a:r>
          </a:p>
          <a:p>
            <a:r>
              <a:rPr lang="en-US" dirty="0"/>
              <a:t>PHP code is executed on the server, and the result is returned to the browser as plain HTML</a:t>
            </a:r>
          </a:p>
          <a:p>
            <a:r>
              <a:rPr lang="en-US" dirty="0"/>
              <a:t>PHP files have extension ".</a:t>
            </a:r>
            <a:r>
              <a:rPr lang="en-US" dirty="0" err="1"/>
              <a:t>php</a:t>
            </a:r>
            <a:r>
              <a:rPr lang="en-US" dirty="0"/>
              <a:t>"</a:t>
            </a:r>
          </a:p>
          <a:p>
            <a:r>
              <a:rPr lang="en-US" dirty="0"/>
              <a:t>It is powerful enough to be at the core of the biggest blogging system on the web (</a:t>
            </a:r>
            <a:r>
              <a:rPr lang="en-US" dirty="0" err="1"/>
              <a:t>WordPress</a:t>
            </a:r>
            <a:r>
              <a:rPr lang="en-US" dirty="0"/>
              <a:t>)</a:t>
            </a:r>
          </a:p>
          <a:p>
            <a:r>
              <a:rPr lang="en-US" dirty="0"/>
              <a:t>It is deep enough to run large social networks!</a:t>
            </a:r>
            <a:br>
              <a:rPr lang="en-US" dirty="0"/>
            </a:br>
            <a:endParaRPr lang="en-US" dirty="0">
              <a:latin typeface="ff4"/>
            </a:endParaRPr>
          </a:p>
        </p:txBody>
      </p:sp>
      <p:sp>
        <p:nvSpPr>
          <p:cNvPr id="4" name="Date Placeholder 3"/>
          <p:cNvSpPr>
            <a:spLocks noGrp="1"/>
          </p:cNvSpPr>
          <p:nvPr>
            <p:ph type="dt" sz="half" idx="10"/>
          </p:nvPr>
        </p:nvSpPr>
        <p:spPr/>
        <p:txBody>
          <a:bodyPr/>
          <a:lstStyle/>
          <a:p>
            <a:fld id="{8D3E23C1-5B44-4112-93AF-A30E9A7C524B}"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12</a:t>
            </a:fld>
            <a:endParaRPr lang="en-US"/>
          </a:p>
        </p:txBody>
      </p:sp>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800000"/>
                </a:solidFill>
              </a:rPr>
              <a:t>Scope</a:t>
            </a:r>
          </a:p>
        </p:txBody>
      </p:sp>
      <p:sp>
        <p:nvSpPr>
          <p:cNvPr id="3" name="Content Placeholder 2"/>
          <p:cNvSpPr>
            <a:spLocks noGrp="1"/>
          </p:cNvSpPr>
          <p:nvPr>
            <p:ph idx="1"/>
          </p:nvPr>
        </p:nvSpPr>
        <p:spPr/>
        <p:txBody>
          <a:bodyPr>
            <a:normAutofit fontScale="90000"/>
          </a:bodyPr>
          <a:lstStyle/>
          <a:p>
            <a:r>
              <a:rPr lang="en-US" sz="2000" dirty="0"/>
              <a:t>The scope of a car rental website includes features such as a comprehensive vehicle inventory, online booking system, reservation management, user accounts, transparent pricing, location availability, customer support, mobile compatibility, additional services, and analytics/reporting</a:t>
            </a:r>
          </a:p>
          <a:p>
            <a:r>
              <a:rPr lang="en-US" sz="2000" dirty="0"/>
              <a:t>A car rental Website simplifies renting a car, enabling users to search for available vehicles, select pick-up locations and times, choose a car type, and manage their booking. The website helps rental companies to manage their fleet, track reservations, and handle customer requests. Features like real-time car availability, GPS tracking, and nearby locations increase convenience for customers. The website benefits customers and rental companies, providing a more efficient and convenient rental experience..</a:t>
            </a:r>
          </a:p>
          <a:p>
            <a:endParaRPr lang="en-US" sz="2000" dirty="0"/>
          </a:p>
        </p:txBody>
      </p:sp>
      <p:sp>
        <p:nvSpPr>
          <p:cNvPr id="4" name="Date Placeholder 3"/>
          <p:cNvSpPr>
            <a:spLocks noGrp="1"/>
          </p:cNvSpPr>
          <p:nvPr>
            <p:ph type="dt" sz="half" idx="10"/>
          </p:nvPr>
        </p:nvSpPr>
        <p:spPr/>
        <p:txBody>
          <a:bodyPr/>
          <a:lstStyle/>
          <a:p>
            <a:fld id="{8D3E23C1-5B44-4112-93AF-A30E9A7C524B}" type="datetime5">
              <a:rPr lang="en-US" smtClean="0"/>
              <a:t>30-May-23</a:t>
            </a:fld>
            <a:endParaRPr lang="en-US"/>
          </a:p>
        </p:txBody>
      </p:sp>
      <p:sp>
        <p:nvSpPr>
          <p:cNvPr id="5" name="Footer Placeholder 4"/>
          <p:cNvSpPr>
            <a:spLocks noGrp="1"/>
          </p:cNvSpPr>
          <p:nvPr>
            <p:ph type="ftr" sz="quarter" idx="11"/>
          </p:nvPr>
        </p:nvSpPr>
        <p:spPr/>
        <p:txBody>
          <a:bodyPr/>
          <a:lstStyle/>
          <a:p>
            <a:r>
              <a:rPr lang="en-US" dirty="0"/>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13</a:t>
            </a:fld>
            <a:endParaRPr lang="en-US"/>
          </a:p>
        </p:txBody>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800000"/>
                </a:solidFill>
              </a:rPr>
              <a:t>Advantages</a:t>
            </a:r>
          </a:p>
        </p:txBody>
      </p:sp>
      <p:sp>
        <p:nvSpPr>
          <p:cNvPr id="3" name="Content Placeholder 2"/>
          <p:cNvSpPr>
            <a:spLocks noGrp="1"/>
          </p:cNvSpPr>
          <p:nvPr>
            <p:ph idx="1"/>
          </p:nvPr>
        </p:nvSpPr>
        <p:spPr/>
        <p:txBody>
          <a:bodyPr>
            <a:noAutofit/>
          </a:bodyPr>
          <a:lstStyle/>
          <a:p>
            <a:r>
              <a:rPr lang="en-US" sz="2000" dirty="0"/>
              <a:t>Convenience: A car rental website provides customers with the convenience of browsing and booking vehicles online at any time, from anywhere. It eliminates the need to physically visit rental offices, saving time and </a:t>
            </a:r>
            <a:r>
              <a:rPr lang="en-US" sz="2000" dirty="0" err="1"/>
              <a:t>effort.Provide</a:t>
            </a:r>
            <a:r>
              <a:rPr lang="en-US" sz="2000" dirty="0"/>
              <a:t> personal access</a:t>
            </a:r>
          </a:p>
          <a:p>
            <a:r>
              <a:rPr lang="en-US" sz="2000" dirty="0"/>
              <a:t>Time and Cost Savings: Renting a car through a website can save customers both time and money. They can easily compare prices, find the best deals or discounts, and make cost-effective choices. </a:t>
            </a:r>
          </a:p>
          <a:p>
            <a:r>
              <a:rPr lang="en-US" sz="2000" dirty="0"/>
              <a:t>Access to Additional Services: Car rental websites may offer additional services like airport transfers, optional equipment rentals (e.g., GPS, child seats), or special packages. Customers can conveniently add these services to their booking, enhancing their overall rental experience.</a:t>
            </a:r>
          </a:p>
        </p:txBody>
      </p:sp>
      <p:sp>
        <p:nvSpPr>
          <p:cNvPr id="4" name="Date Placeholder 3"/>
          <p:cNvSpPr>
            <a:spLocks noGrp="1"/>
          </p:cNvSpPr>
          <p:nvPr>
            <p:ph type="dt" sz="half" idx="10"/>
          </p:nvPr>
        </p:nvSpPr>
        <p:spPr/>
        <p:txBody>
          <a:bodyPr/>
          <a:lstStyle/>
          <a:p>
            <a:fld id="{8D3E23C1-5B44-4112-93AF-A30E9A7C524B}" type="datetime5">
              <a:rPr lang="en-US" smtClean="0"/>
              <a:t>30-May-23</a:t>
            </a:fld>
            <a:endParaRPr lang="en-US"/>
          </a:p>
        </p:txBody>
      </p:sp>
      <p:sp>
        <p:nvSpPr>
          <p:cNvPr id="5" name="Footer Placeholder 4"/>
          <p:cNvSpPr>
            <a:spLocks noGrp="1"/>
          </p:cNvSpPr>
          <p:nvPr>
            <p:ph type="ftr" sz="quarter" idx="11"/>
          </p:nvPr>
        </p:nvSpPr>
        <p:spPr/>
        <p:txBody>
          <a:bodyPr/>
          <a:lstStyle/>
          <a:p>
            <a:r>
              <a:rPr lang="en-US" dirty="0"/>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14</a:t>
            </a:fld>
            <a:endParaRPr lang="en-US"/>
          </a:p>
        </p:txBody>
      </p:sp>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solidFill>
                  <a:srgbClr val="800000"/>
                </a:solidFill>
              </a:rPr>
              <a:t>Conclusion</a:t>
            </a:r>
          </a:p>
        </p:txBody>
      </p:sp>
      <p:sp>
        <p:nvSpPr>
          <p:cNvPr id="8" name="Content Placeholder 7"/>
          <p:cNvSpPr>
            <a:spLocks noGrp="1"/>
          </p:cNvSpPr>
          <p:nvPr>
            <p:ph idx="1"/>
          </p:nvPr>
        </p:nvSpPr>
        <p:spPr/>
        <p:txBody>
          <a:bodyPr>
            <a:normAutofit fontScale="62500" lnSpcReduction="20000"/>
          </a:bodyPr>
          <a:lstStyle/>
          <a:p>
            <a:endParaRPr lang="en-US" dirty="0"/>
          </a:p>
          <a:p>
            <a:r>
              <a:rPr lang="en-US" dirty="0"/>
              <a:t>In conclusion, the Car Rental Website project aims to revolutionize the way people rent vehicles by offering a convenient, user-friendly, and comprehensive online platform. Through this project, we have successfully developed a website that provides a wide selection of vehicles, transparent pricing, and an effortless booking process. The project's advantages include the convenience it brings to customers, cost and time savings, flexibility in rental options, and access to additional services. With its user accounts, customer support, and data analytics capabilities, the website ensures a seamless and personalized rental experience. We believe that this Car Rental Website project will greatly enhance customer satisfaction, optimize operational efficiency, and establish a strong foothold in the competitive car rental market. </a:t>
            </a:r>
          </a:p>
        </p:txBody>
      </p:sp>
      <p:sp>
        <p:nvSpPr>
          <p:cNvPr id="4" name="Date Placeholder 3"/>
          <p:cNvSpPr>
            <a:spLocks noGrp="1"/>
          </p:cNvSpPr>
          <p:nvPr>
            <p:ph type="dt" sz="half" idx="10"/>
          </p:nvPr>
        </p:nvSpPr>
        <p:spPr/>
        <p:txBody>
          <a:bodyPr/>
          <a:lstStyle/>
          <a:p>
            <a:fld id="{43FA7430-01A1-4F5E-B7E3-1D80248A6685}"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15</a:t>
            </a:fld>
            <a:endParaRPr lang="en-US"/>
          </a:p>
        </p:txBody>
      </p: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AD8B07-EB38-4AA3-B362-3D7CB8E9D62E}" type="datetime5">
              <a:rPr lang="en-US" smtClean="0"/>
              <a:t>30-May-23</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16</a:t>
            </a:fld>
            <a:endParaRPr lang="en-US"/>
          </a:p>
        </p:txBody>
      </p:sp>
      <p:sp>
        <p:nvSpPr>
          <p:cNvPr id="7" name="Title 2"/>
          <p:cNvSpPr txBox="1"/>
          <p:nvPr/>
        </p:nvSpPr>
        <p:spPr bwMode="auto">
          <a:xfrm>
            <a:off x="1333500" y="361950"/>
            <a:ext cx="6477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IN" b="1" dirty="0">
                <a:solidFill>
                  <a:srgbClr val="800000"/>
                </a:solidFill>
                <a:effectLst>
                  <a:outerShdw blurRad="38100" dist="38100" dir="2700000" algn="tl">
                    <a:srgbClr val="000000">
                      <a:alpha val="43137"/>
                    </a:srgbClr>
                  </a:outerShdw>
                </a:effectLst>
                <a:latin typeface="Raleway" pitchFamily="34" charset="0"/>
              </a:rPr>
              <a:t>THANK</a:t>
            </a:r>
            <a:r>
              <a:rPr lang="en-IN" sz="6000" b="1" dirty="0">
                <a:effectLst>
                  <a:outerShdw blurRad="38100" dist="38100" dir="2700000" algn="tl">
                    <a:srgbClr val="000000">
                      <a:alpha val="43137"/>
                    </a:srgbClr>
                  </a:outerShdw>
                </a:effectLst>
                <a:latin typeface="Raleway" pitchFamily="34" charset="0"/>
              </a:rPr>
              <a:t> </a:t>
            </a:r>
            <a:r>
              <a:rPr lang="en-IN" b="1" dirty="0">
                <a:solidFill>
                  <a:srgbClr val="800000"/>
                </a:solidFill>
                <a:effectLst>
                  <a:outerShdw blurRad="38100" dist="38100" dir="2700000" algn="tl">
                    <a:srgbClr val="000000">
                      <a:alpha val="43137"/>
                    </a:srgbClr>
                  </a:outerShdw>
                </a:effectLst>
                <a:latin typeface="Raleway" pitchFamily="34" charset="0"/>
              </a:rPr>
              <a:t>YOU</a:t>
            </a:r>
          </a:p>
        </p:txBody>
      </p:sp>
      <p:sp>
        <p:nvSpPr>
          <p:cNvPr id="2" name="Footer Placeholder 1"/>
          <p:cNvSpPr>
            <a:spLocks noGrp="1"/>
          </p:cNvSpPr>
          <p:nvPr>
            <p:ph type="ftr" sz="quarter" idx="11"/>
          </p:nvPr>
        </p:nvSpPr>
        <p:spPr/>
        <p:txBody>
          <a:bodyPr/>
          <a:lstStyle/>
          <a:p>
            <a:r>
              <a:rPr lang="en-US"/>
              <a:t>Title of Seminar </a:t>
            </a:r>
          </a:p>
        </p:txBody>
      </p:sp>
      <p:pic>
        <p:nvPicPr>
          <p:cNvPr id="6" name="Picture 3" descr="C:\Users\HI\Desktop\Website Creation\web-development-code-html-css-php-vector-17768060.jpgweb-development-code-html-css-php-vector-17768060"/>
          <p:cNvPicPr>
            <a:picLocks noChangeAspect="1" noChangeArrowheads="1"/>
          </p:cNvPicPr>
          <p:nvPr/>
        </p:nvPicPr>
        <p:blipFill>
          <a:blip r:embed="rId2"/>
          <a:srcRect/>
          <a:stretch>
            <a:fillRect/>
          </a:stretch>
        </p:blipFill>
        <p:spPr bwMode="auto">
          <a:xfrm>
            <a:off x="2662555" y="1514475"/>
            <a:ext cx="4080510" cy="29394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800000"/>
                </a:solidFill>
                <a:latin typeface="Bookman Old Style" panose="02050604050505020204"/>
                <a:ea typeface="Bookman Old Style" panose="02050604050505020204"/>
                <a:cs typeface="Bookman Old Style" panose="02050604050505020204"/>
                <a:sym typeface="Bookman Old Style" panose="02050604050505020204"/>
              </a:rPr>
              <a:t>Contents</a:t>
            </a:r>
            <a:endParaRPr lang="en-IN" b="1" dirty="0">
              <a:solidFill>
                <a:srgbClr val="800000"/>
              </a:solidFill>
            </a:endParaRPr>
          </a:p>
        </p:txBody>
      </p:sp>
      <p:sp>
        <p:nvSpPr>
          <p:cNvPr id="3" name="Content Placeholder 2"/>
          <p:cNvSpPr>
            <a:spLocks noGrp="1"/>
          </p:cNvSpPr>
          <p:nvPr>
            <p:ph idx="1"/>
          </p:nvPr>
        </p:nvSpPr>
        <p:spPr/>
        <p:txBody>
          <a:bodyPr>
            <a:normAutofit fontScale="72500" lnSpcReduction="20000"/>
          </a:bodyPr>
          <a:lstStyle/>
          <a:p>
            <a:pPr marL="457200" lvl="0" indent="-457200" algn="just">
              <a:lnSpc>
                <a:spcPct val="150000"/>
              </a:lnSpc>
              <a:spcBef>
                <a:spcPts val="0"/>
              </a:spcBef>
              <a:buClr>
                <a:schemeClr val="dk1"/>
              </a:buClr>
              <a:buSzPts val="2400"/>
              <a:buFont typeface="+mj-lt"/>
              <a:buAutoNum type="arabicPeriod"/>
            </a:pPr>
            <a:r>
              <a:rPr lang="en-US" sz="2400" b="1" dirty="0">
                <a:latin typeface="Bookman Old Style" panose="02050604050505020204" pitchFamily="18" charset="0"/>
                <a:sym typeface="Bookman Old Style" panose="02050604050505020204"/>
              </a:rPr>
              <a:t>Introduction</a:t>
            </a:r>
          </a:p>
          <a:p>
            <a:pPr marL="457200" lvl="0" indent="-457200" algn="just">
              <a:lnSpc>
                <a:spcPct val="150000"/>
              </a:lnSpc>
              <a:spcBef>
                <a:spcPts val="0"/>
              </a:spcBef>
              <a:buClr>
                <a:schemeClr val="dk1"/>
              </a:buClr>
              <a:buSzPts val="2400"/>
              <a:buFont typeface="+mj-lt"/>
              <a:buAutoNum type="arabicPeriod"/>
            </a:pPr>
            <a:r>
              <a:rPr lang="en-US" sz="2400" b="1" dirty="0">
                <a:latin typeface="Bookman Old Style" panose="02050604050505020204" pitchFamily="18" charset="0"/>
              </a:rPr>
              <a:t>About the website</a:t>
            </a:r>
          </a:p>
          <a:p>
            <a:pPr marL="457200" lvl="0" indent="-457200" algn="just">
              <a:lnSpc>
                <a:spcPct val="150000"/>
              </a:lnSpc>
              <a:spcBef>
                <a:spcPts val="0"/>
              </a:spcBef>
              <a:buClr>
                <a:schemeClr val="dk1"/>
              </a:buClr>
              <a:buSzPts val="2400"/>
              <a:buFont typeface="+mj-lt"/>
              <a:buAutoNum type="arabicPeriod"/>
            </a:pPr>
            <a:r>
              <a:rPr lang="en-US" sz="2400" b="1" dirty="0">
                <a:latin typeface="Bookman Old Style" panose="02050604050505020204" pitchFamily="18" charset="0"/>
              </a:rPr>
              <a:t>HTML</a:t>
            </a:r>
          </a:p>
          <a:p>
            <a:pPr marL="457200" lvl="0" indent="-457200" algn="just">
              <a:lnSpc>
                <a:spcPct val="150000"/>
              </a:lnSpc>
              <a:spcBef>
                <a:spcPts val="0"/>
              </a:spcBef>
              <a:buClr>
                <a:schemeClr val="dk1"/>
              </a:buClr>
              <a:buSzPts val="2400"/>
              <a:buFont typeface="+mj-lt"/>
              <a:buAutoNum type="arabicPeriod"/>
            </a:pPr>
            <a:r>
              <a:rPr lang="en-US" sz="2400" b="1" dirty="0">
                <a:latin typeface="Bookman Old Style" panose="02050604050505020204" pitchFamily="18" charset="0"/>
              </a:rPr>
              <a:t>CSS</a:t>
            </a:r>
          </a:p>
          <a:p>
            <a:pPr marL="457200" indent="-457200" algn="just">
              <a:lnSpc>
                <a:spcPct val="150000"/>
              </a:lnSpc>
              <a:spcBef>
                <a:spcPts val="0"/>
              </a:spcBef>
              <a:buClr>
                <a:schemeClr val="dk1"/>
              </a:buClr>
              <a:buSzPts val="2400"/>
              <a:buFont typeface="+mj-lt"/>
              <a:buAutoNum type="arabicPeriod"/>
            </a:pPr>
            <a:r>
              <a:rPr lang="en-US" sz="2400" b="1" dirty="0">
                <a:latin typeface="Bookman Old Style" panose="02050604050505020204" pitchFamily="18" charset="0"/>
              </a:rPr>
              <a:t>JavaScript</a:t>
            </a:r>
          </a:p>
          <a:p>
            <a:pPr marL="457200" lvl="0" indent="-457200" algn="just">
              <a:lnSpc>
                <a:spcPct val="150000"/>
              </a:lnSpc>
              <a:spcBef>
                <a:spcPts val="0"/>
              </a:spcBef>
              <a:buClr>
                <a:schemeClr val="dk1"/>
              </a:buClr>
              <a:buSzPts val="2400"/>
              <a:buFont typeface="+mj-lt"/>
              <a:buAutoNum type="arabicPeriod"/>
            </a:pPr>
            <a:r>
              <a:rPr lang="en-US" sz="2400" b="1" dirty="0">
                <a:latin typeface="Bookman Old Style" panose="02050604050505020204" pitchFamily="18" charset="0"/>
              </a:rPr>
              <a:t>PHP</a:t>
            </a:r>
          </a:p>
          <a:p>
            <a:pPr marL="457200" lvl="0" indent="-457200" algn="just">
              <a:lnSpc>
                <a:spcPct val="150000"/>
              </a:lnSpc>
              <a:spcBef>
                <a:spcPts val="0"/>
              </a:spcBef>
              <a:buClr>
                <a:schemeClr val="dk1"/>
              </a:buClr>
              <a:buSzPts val="2400"/>
              <a:buFont typeface="+mj-lt"/>
              <a:buAutoNum type="arabicPeriod"/>
            </a:pPr>
            <a:r>
              <a:rPr lang="en-US" sz="2400" b="1" dirty="0">
                <a:latin typeface="Bookman Old Style" panose="02050604050505020204" pitchFamily="18" charset="0"/>
              </a:rPr>
              <a:t>Scope</a:t>
            </a:r>
          </a:p>
          <a:p>
            <a:pPr marL="457200" lvl="0" indent="-457200" algn="just">
              <a:lnSpc>
                <a:spcPct val="150000"/>
              </a:lnSpc>
              <a:spcBef>
                <a:spcPts val="0"/>
              </a:spcBef>
              <a:buClr>
                <a:schemeClr val="dk1"/>
              </a:buClr>
              <a:buSzPts val="2400"/>
              <a:buFont typeface="+mj-lt"/>
              <a:buAutoNum type="arabicPeriod"/>
            </a:pPr>
            <a:r>
              <a:rPr lang="en-US" sz="2400" b="1" dirty="0">
                <a:latin typeface="Bookman Old Style" panose="02050604050505020204" pitchFamily="18" charset="0"/>
              </a:rPr>
              <a:t>Advantages</a:t>
            </a:r>
          </a:p>
          <a:p>
            <a:pPr marL="457200" lvl="0" indent="-457200" algn="just">
              <a:lnSpc>
                <a:spcPct val="150000"/>
              </a:lnSpc>
              <a:spcBef>
                <a:spcPts val="480"/>
              </a:spcBef>
              <a:buClr>
                <a:schemeClr val="dk1"/>
              </a:buClr>
              <a:buSzPts val="2400"/>
              <a:buFont typeface="+mj-lt"/>
              <a:buAutoNum type="arabicPeriod"/>
            </a:pPr>
            <a:r>
              <a:rPr lang="en-US" sz="2400" b="1" dirty="0">
                <a:latin typeface="Bookman Old Style" panose="02050604050505020204" pitchFamily="18" charset="0"/>
                <a:sym typeface="Bookman Old Style" panose="02050604050505020204"/>
              </a:rPr>
              <a:t>Conclusion</a:t>
            </a:r>
          </a:p>
          <a:p>
            <a:endParaRPr lang="en-IN" dirty="0"/>
          </a:p>
        </p:txBody>
      </p:sp>
      <p:sp>
        <p:nvSpPr>
          <p:cNvPr id="4" name="Date Placeholder 3"/>
          <p:cNvSpPr>
            <a:spLocks noGrp="1"/>
          </p:cNvSpPr>
          <p:nvPr>
            <p:ph type="dt" sz="half" idx="10"/>
          </p:nvPr>
        </p:nvSpPr>
        <p:spPr/>
        <p:txBody>
          <a:bodyPr/>
          <a:lstStyle/>
          <a:p>
            <a:fld id="{4B549CB4-7858-4800-AE60-C69521D5752B}"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2</a:t>
            </a:fld>
            <a:endParaRPr lang="en-US"/>
          </a:p>
        </p:txBody>
      </p:sp>
      <p:pic>
        <p:nvPicPr>
          <p:cNvPr id="7" name="Picture 6">
            <a:extLst>
              <a:ext uri="{FF2B5EF4-FFF2-40B4-BE49-F238E27FC236}">
                <a16:creationId xmlns:a16="http://schemas.microsoft.com/office/drawing/2014/main" id="{F24A5B91-16B6-F1EA-507C-BDD865CAA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9066" y="1383506"/>
            <a:ext cx="5147734" cy="2895600"/>
          </a:xfrm>
          <a:prstGeom prst="rect">
            <a:avLst/>
          </a:prstGeom>
        </p:spPr>
      </p:pic>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a:solidFill>
                  <a:srgbClr val="800000"/>
                </a:solidFill>
              </a:rPr>
              <a:t>Introduction</a:t>
            </a:r>
          </a:p>
        </p:txBody>
      </p:sp>
      <p:sp>
        <p:nvSpPr>
          <p:cNvPr id="8" name="Content Placeholder 7"/>
          <p:cNvSpPr>
            <a:spLocks noGrp="1"/>
          </p:cNvSpPr>
          <p:nvPr>
            <p:ph idx="1"/>
          </p:nvPr>
        </p:nvSpPr>
        <p:spPr/>
        <p:txBody>
          <a:bodyPr>
            <a:noAutofit/>
          </a:bodyPr>
          <a:lstStyle/>
          <a:p>
            <a:r>
              <a:rPr lang="en-US" sz="2000" dirty="0"/>
              <a:t>In today's fast-paced world, convenience and flexibility are paramount, and that's exactly what our website aims to provide. Whether you're a </a:t>
            </a:r>
            <a:r>
              <a:rPr lang="en-US" sz="2000" dirty="0" err="1"/>
              <a:t>traveller</a:t>
            </a:r>
            <a:r>
              <a:rPr lang="en-US" sz="2000" dirty="0"/>
              <a:t> in need of a vehicle for your vacation, a business professional requiring transportation for a meeting, or simply someone who prefers the convenience of renting a car, our website is designed to cater to all your needs.</a:t>
            </a:r>
          </a:p>
          <a:p>
            <a:r>
              <a:rPr lang="en-US" sz="2000" dirty="0"/>
              <a:t>our car rental website offers a convenient, reliable, and hassle-free solution for all your transportation needs.</a:t>
            </a:r>
          </a:p>
        </p:txBody>
      </p:sp>
      <p:sp>
        <p:nvSpPr>
          <p:cNvPr id="4" name="Date Placeholder 3"/>
          <p:cNvSpPr>
            <a:spLocks noGrp="1"/>
          </p:cNvSpPr>
          <p:nvPr>
            <p:ph type="dt" sz="half" idx="10"/>
          </p:nvPr>
        </p:nvSpPr>
        <p:spPr/>
        <p:txBody>
          <a:bodyPr/>
          <a:lstStyle/>
          <a:p>
            <a:fld id="{43FA7430-01A1-4F5E-B7E3-1D80248A6685}"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3</a:t>
            </a:fld>
            <a:endParaRPr lang="en-US"/>
          </a:p>
        </p:txBody>
      </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kern="0" dirty="0">
                <a:solidFill>
                  <a:srgbClr val="800000"/>
                </a:solidFill>
                <a:latin typeface="Bookman Old Style" panose="02050604050505020204"/>
                <a:sym typeface="Bookman Old Style" panose="02050604050505020204"/>
              </a:rPr>
              <a:t>About the Website</a:t>
            </a:r>
            <a:endParaRPr lang="en-US" sz="3200" dirty="0">
              <a:solidFill>
                <a:srgbClr val="800000"/>
              </a:solidFill>
            </a:endParaRPr>
          </a:p>
        </p:txBody>
      </p:sp>
      <p:pic>
        <p:nvPicPr>
          <p:cNvPr id="26" name="Content Placeholder 25">
            <a:extLst>
              <a:ext uri="{FF2B5EF4-FFF2-40B4-BE49-F238E27FC236}">
                <a16:creationId xmlns:a16="http://schemas.microsoft.com/office/drawing/2014/main" id="{248CEFC3-FB2D-5010-DD83-0645F7653E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5044" y="1114990"/>
            <a:ext cx="6185308" cy="3479236"/>
          </a:xfrm>
        </p:spPr>
      </p:pic>
      <p:sp>
        <p:nvSpPr>
          <p:cNvPr id="4" name="Date Placeholder 3"/>
          <p:cNvSpPr>
            <a:spLocks noGrp="1"/>
          </p:cNvSpPr>
          <p:nvPr>
            <p:ph type="dt" sz="half" idx="10"/>
          </p:nvPr>
        </p:nvSpPr>
        <p:spPr/>
        <p:txBody>
          <a:bodyPr/>
          <a:lstStyle/>
          <a:p>
            <a:fld id="{01BABF44-CF2C-4098-9524-F5D73F85A31E}"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4</a:t>
            </a:fld>
            <a:endParaRPr lang="en-US"/>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kern="0" dirty="0">
                <a:solidFill>
                  <a:srgbClr val="800000"/>
                </a:solidFill>
                <a:latin typeface="Bookman Old Style" panose="02050604050505020204"/>
                <a:sym typeface="Bookman Old Style" panose="02050604050505020204"/>
              </a:rPr>
              <a:t>About the Website</a:t>
            </a:r>
            <a:endParaRPr lang="en-IN" sz="3200" dirty="0">
              <a:solidFill>
                <a:srgbClr val="800000"/>
              </a:solidFill>
            </a:endParaRPr>
          </a:p>
        </p:txBody>
      </p:sp>
      <p:pic>
        <p:nvPicPr>
          <p:cNvPr id="13" name="Content Placeholder 12">
            <a:extLst>
              <a:ext uri="{FF2B5EF4-FFF2-40B4-BE49-F238E27FC236}">
                <a16:creationId xmlns:a16="http://schemas.microsoft.com/office/drawing/2014/main" id="{EAC37AE7-AC32-3177-7FB1-F0A39F387538}"/>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a:stretch/>
        </p:blipFill>
        <p:spPr>
          <a:xfrm>
            <a:off x="457200" y="1761331"/>
            <a:ext cx="4038600" cy="2271712"/>
          </a:xfrm>
        </p:spPr>
      </p:pic>
      <p:pic>
        <p:nvPicPr>
          <p:cNvPr id="15" name="Content Placeholder 14">
            <a:extLst>
              <a:ext uri="{FF2B5EF4-FFF2-40B4-BE49-F238E27FC236}">
                <a16:creationId xmlns:a16="http://schemas.microsoft.com/office/drawing/2014/main" id="{AA2A76E2-38DF-207C-9FE0-4B4E346F8A56}"/>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p:blipFill>
        <p:spPr>
          <a:xfrm>
            <a:off x="4648200" y="1761331"/>
            <a:ext cx="4038600" cy="2271712"/>
          </a:xfrm>
        </p:spPr>
      </p:pic>
      <p:sp>
        <p:nvSpPr>
          <p:cNvPr id="4" name="Date Placeholder 3"/>
          <p:cNvSpPr>
            <a:spLocks noGrp="1"/>
          </p:cNvSpPr>
          <p:nvPr>
            <p:ph type="dt" sz="half" idx="10"/>
          </p:nvPr>
        </p:nvSpPr>
        <p:spPr/>
        <p:txBody>
          <a:bodyPr/>
          <a:lstStyle/>
          <a:p>
            <a:fld id="{DF18E32F-E945-4556-9319-7E60B1C1603A}"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5</a:t>
            </a:fld>
            <a:endParaRPr lang="en-US"/>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kern="0" dirty="0">
                <a:solidFill>
                  <a:srgbClr val="800000"/>
                </a:solidFill>
                <a:latin typeface="Bookman Old Style" panose="02050604050505020204"/>
                <a:sym typeface="Bookman Old Style" panose="02050604050505020204"/>
              </a:rPr>
              <a:t>About the Website</a:t>
            </a:r>
            <a:endParaRPr lang="en-IN" sz="3200" dirty="0">
              <a:solidFill>
                <a:srgbClr val="800000"/>
              </a:solidFill>
            </a:endParaRPr>
          </a:p>
        </p:txBody>
      </p:sp>
      <p:pic>
        <p:nvPicPr>
          <p:cNvPr id="22" name="Content Placeholder 21">
            <a:extLst>
              <a:ext uri="{FF2B5EF4-FFF2-40B4-BE49-F238E27FC236}">
                <a16:creationId xmlns:a16="http://schemas.microsoft.com/office/drawing/2014/main" id="{A55202CF-8346-1EB5-2F50-893CD84CD38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1761331"/>
            <a:ext cx="4038600" cy="2271712"/>
          </a:xfrm>
        </p:spPr>
      </p:pic>
      <p:pic>
        <p:nvPicPr>
          <p:cNvPr id="20" name="Content Placeholder 19">
            <a:extLst>
              <a:ext uri="{FF2B5EF4-FFF2-40B4-BE49-F238E27FC236}">
                <a16:creationId xmlns:a16="http://schemas.microsoft.com/office/drawing/2014/main" id="{3EBB48E2-051A-715C-2D26-33817D73C49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761331"/>
            <a:ext cx="4038600" cy="2271712"/>
          </a:xfrm>
        </p:spPr>
      </p:pic>
      <p:sp>
        <p:nvSpPr>
          <p:cNvPr id="4" name="Date Placeholder 3"/>
          <p:cNvSpPr>
            <a:spLocks noGrp="1"/>
          </p:cNvSpPr>
          <p:nvPr>
            <p:ph type="dt" sz="half" idx="10"/>
          </p:nvPr>
        </p:nvSpPr>
        <p:spPr/>
        <p:txBody>
          <a:bodyPr/>
          <a:lstStyle/>
          <a:p>
            <a:fld id="{DF18E32F-E945-4556-9319-7E60B1C1603A}"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6</a:t>
            </a:fld>
            <a:endParaRPr lang="en-US"/>
          </a:p>
        </p:txBody>
      </p:sp>
    </p:spTree>
    <p:extLst>
      <p:ext uri="{BB962C8B-B14F-4D97-AF65-F5344CB8AC3E}">
        <p14:creationId xmlns:p14="http://schemas.microsoft.com/office/powerpoint/2010/main" val="1004564345"/>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kern="0" dirty="0">
                <a:solidFill>
                  <a:srgbClr val="800000"/>
                </a:solidFill>
                <a:latin typeface="Bookman Old Style" panose="02050604050505020204"/>
                <a:sym typeface="Bookman Old Style" panose="02050604050505020204"/>
              </a:rPr>
              <a:t>HTML</a:t>
            </a:r>
            <a:endParaRPr lang="en-US" dirty="0">
              <a:solidFill>
                <a:srgbClr val="800000"/>
              </a:solidFill>
            </a:endParaRPr>
          </a:p>
        </p:txBody>
      </p:sp>
      <p:sp>
        <p:nvSpPr>
          <p:cNvPr id="3" name="Content Placeholder 2"/>
          <p:cNvSpPr>
            <a:spLocks noGrp="1"/>
          </p:cNvSpPr>
          <p:nvPr>
            <p:ph idx="1"/>
          </p:nvPr>
        </p:nvSpPr>
        <p:spPr>
          <a:xfrm>
            <a:off x="457200" y="1063229"/>
            <a:ext cx="8229600" cy="3531394"/>
          </a:xfrm>
        </p:spPr>
        <p:txBody>
          <a:bodyPr>
            <a:normAutofit fontScale="92500"/>
          </a:bodyPr>
          <a:lstStyle/>
          <a:p>
            <a:r>
              <a:rPr lang="en-US" sz="2600" dirty="0"/>
              <a:t>HTML stands for Hyper Text Markup Language</a:t>
            </a:r>
          </a:p>
          <a:p>
            <a:r>
              <a:rPr lang="en-US" sz="2600" dirty="0"/>
              <a:t>HTML is the standard markup language for creating Web pages</a:t>
            </a:r>
          </a:p>
          <a:p>
            <a:r>
              <a:rPr lang="en-US" sz="2600" dirty="0"/>
              <a:t>HTML describes the structure of a Web page</a:t>
            </a:r>
          </a:p>
          <a:p>
            <a:r>
              <a:rPr lang="en-US" sz="2600" dirty="0"/>
              <a:t>HTML consists of a series of elements</a:t>
            </a:r>
          </a:p>
          <a:p>
            <a:r>
              <a:rPr lang="en-US" sz="2600" dirty="0"/>
              <a:t>HTML elements tell the browser how to display the content</a:t>
            </a:r>
          </a:p>
          <a:p>
            <a:r>
              <a:rPr lang="en-US" sz="2600" dirty="0"/>
              <a:t>HTML elements label pieces of content such as "this is a heading", "this is a paragraph", "this is a link", etc</a:t>
            </a:r>
            <a:r>
              <a:rPr lang="en-US" sz="2800" dirty="0"/>
              <a:t>.</a:t>
            </a:r>
          </a:p>
          <a:p>
            <a:endParaRPr lang="en-US" sz="2800" dirty="0"/>
          </a:p>
        </p:txBody>
      </p:sp>
      <p:sp>
        <p:nvSpPr>
          <p:cNvPr id="4" name="Date Placeholder 3"/>
          <p:cNvSpPr>
            <a:spLocks noGrp="1"/>
          </p:cNvSpPr>
          <p:nvPr>
            <p:ph type="dt" sz="half" idx="10"/>
          </p:nvPr>
        </p:nvSpPr>
        <p:spPr/>
        <p:txBody>
          <a:bodyPr/>
          <a:lstStyle/>
          <a:p>
            <a:fld id="{277DEF7B-8F7B-4724-84CF-0612C3F66405}"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7</a:t>
            </a:fld>
            <a:endParaRPr lang="en-US"/>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kern="0" dirty="0">
                <a:solidFill>
                  <a:srgbClr val="800000"/>
                </a:solidFill>
                <a:latin typeface="Bookman Old Style" panose="02050604050505020204"/>
                <a:sym typeface="Bookman Old Style" panose="02050604050505020204"/>
              </a:rPr>
              <a:t>HTML ATTRIBUTES</a:t>
            </a:r>
            <a:endParaRPr lang="en-US" dirty="0">
              <a:solidFill>
                <a:srgbClr val="800000"/>
              </a:solidFill>
            </a:endParaRPr>
          </a:p>
        </p:txBody>
      </p:sp>
      <p:sp>
        <p:nvSpPr>
          <p:cNvPr id="3" name="Content Placeholder 2"/>
          <p:cNvSpPr>
            <a:spLocks noGrp="1"/>
          </p:cNvSpPr>
          <p:nvPr>
            <p:ph idx="1"/>
          </p:nvPr>
        </p:nvSpPr>
        <p:spPr>
          <a:xfrm>
            <a:off x="457200" y="1200150"/>
            <a:ext cx="8229600" cy="3459831"/>
          </a:xfrm>
        </p:spPr>
        <p:txBody>
          <a:bodyPr>
            <a:normAutofit fontScale="77500" lnSpcReduction="20000"/>
          </a:bodyPr>
          <a:lstStyle/>
          <a:p>
            <a:r>
              <a:rPr lang="en-US" sz="2600" dirty="0"/>
              <a:t>All HTML elements can have </a:t>
            </a:r>
            <a:r>
              <a:rPr lang="en-US" sz="2600" b="1" dirty="0"/>
              <a:t>attributes</a:t>
            </a:r>
            <a:endParaRPr lang="en-US" sz="2600" dirty="0"/>
          </a:p>
          <a:p>
            <a:r>
              <a:rPr lang="en-US" sz="2600" dirty="0"/>
              <a:t>Attributes provide </a:t>
            </a:r>
            <a:r>
              <a:rPr lang="en-US" sz="2600" b="1" dirty="0"/>
              <a:t>additional information</a:t>
            </a:r>
            <a:r>
              <a:rPr lang="en-US" sz="2600" dirty="0"/>
              <a:t> about elements</a:t>
            </a:r>
          </a:p>
          <a:p>
            <a:r>
              <a:rPr lang="en-US" sz="2600" dirty="0"/>
              <a:t>Attributes are always specified in </a:t>
            </a:r>
            <a:r>
              <a:rPr lang="en-US" sz="2600" b="1" dirty="0"/>
              <a:t>the start tag</a:t>
            </a:r>
            <a:endParaRPr lang="en-US" sz="2600" dirty="0"/>
          </a:p>
          <a:p>
            <a:r>
              <a:rPr lang="en-US" sz="2600" dirty="0"/>
              <a:t>Attributes usually come in name/value pairs like: </a:t>
            </a:r>
            <a:r>
              <a:rPr lang="en-US" sz="2600" b="1" dirty="0"/>
              <a:t>name="value“</a:t>
            </a:r>
          </a:p>
          <a:p>
            <a:r>
              <a:rPr lang="en-US" sz="2600" dirty="0"/>
              <a:t>The </a:t>
            </a:r>
            <a:r>
              <a:rPr lang="en-US" sz="2600" dirty="0" err="1"/>
              <a:t>href</a:t>
            </a:r>
            <a:r>
              <a:rPr lang="en-US" sz="2600" dirty="0"/>
              <a:t> attribute of &lt;a&gt; specifies the URL of the page the link goes to</a:t>
            </a:r>
          </a:p>
          <a:p>
            <a:r>
              <a:rPr lang="en-US" sz="2600" dirty="0"/>
              <a:t>The </a:t>
            </a:r>
            <a:r>
              <a:rPr lang="en-US" sz="2600" dirty="0" err="1"/>
              <a:t>src</a:t>
            </a:r>
            <a:r>
              <a:rPr lang="en-US" sz="2600" dirty="0"/>
              <a:t> attribute of &lt;</a:t>
            </a:r>
            <a:r>
              <a:rPr lang="en-US" sz="2600" dirty="0" err="1"/>
              <a:t>img</a:t>
            </a:r>
            <a:r>
              <a:rPr lang="en-US" sz="2600" dirty="0"/>
              <a:t>&gt; specifies the path to the image to be displayed</a:t>
            </a:r>
          </a:p>
          <a:p>
            <a:r>
              <a:rPr lang="en-US" sz="2600" dirty="0"/>
              <a:t>The width and height attributes of &lt;</a:t>
            </a:r>
            <a:r>
              <a:rPr lang="en-US" sz="2600" dirty="0" err="1"/>
              <a:t>img</a:t>
            </a:r>
            <a:r>
              <a:rPr lang="en-US" sz="2600" dirty="0"/>
              <a:t>&gt; provide size information for images</a:t>
            </a:r>
          </a:p>
          <a:p>
            <a:r>
              <a:rPr lang="en-US" sz="2600" dirty="0"/>
              <a:t>The alt attribute of &lt;</a:t>
            </a:r>
            <a:r>
              <a:rPr lang="en-US" sz="2600" dirty="0" err="1"/>
              <a:t>img</a:t>
            </a:r>
            <a:r>
              <a:rPr lang="en-US" sz="2600" dirty="0"/>
              <a:t>&gt; provides an alternate text for an image</a:t>
            </a:r>
          </a:p>
          <a:p>
            <a:r>
              <a:rPr lang="en-US" sz="2600" dirty="0"/>
              <a:t>The </a:t>
            </a:r>
            <a:r>
              <a:rPr lang="en-US" sz="2600" dirty="0" err="1"/>
              <a:t>lang</a:t>
            </a:r>
            <a:r>
              <a:rPr lang="en-US" sz="2600" dirty="0"/>
              <a:t> attribute of the &lt;html&gt; tag declares the language of the Web page</a:t>
            </a:r>
          </a:p>
          <a:p>
            <a:endParaRPr lang="en-US" sz="2800" dirty="0"/>
          </a:p>
        </p:txBody>
      </p:sp>
      <p:sp>
        <p:nvSpPr>
          <p:cNvPr id="4" name="Date Placeholder 3"/>
          <p:cNvSpPr>
            <a:spLocks noGrp="1"/>
          </p:cNvSpPr>
          <p:nvPr>
            <p:ph type="dt" sz="half" idx="10"/>
          </p:nvPr>
        </p:nvSpPr>
        <p:spPr/>
        <p:txBody>
          <a:bodyPr/>
          <a:lstStyle/>
          <a:p>
            <a:fld id="{0B1656BB-791F-4255-94EC-82C42A5F5982}"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8</a:t>
            </a:fld>
            <a:endParaRPr lang="en-US"/>
          </a:p>
        </p:txBody>
      </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kern="0" dirty="0" err="1">
                <a:solidFill>
                  <a:srgbClr val="800000"/>
                </a:solidFill>
                <a:latin typeface="Bookman Old Style" panose="02050604050505020204"/>
                <a:sym typeface="Bookman Old Style" panose="02050604050505020204"/>
              </a:rPr>
              <a:t>css</a:t>
            </a:r>
            <a:endParaRPr lang="en-US" dirty="0">
              <a:solidFill>
                <a:srgbClr val="800000"/>
              </a:solidFill>
            </a:endParaRPr>
          </a:p>
        </p:txBody>
      </p:sp>
      <p:sp>
        <p:nvSpPr>
          <p:cNvPr id="3" name="Content Placeholder 2"/>
          <p:cNvSpPr>
            <a:spLocks noGrp="1"/>
          </p:cNvSpPr>
          <p:nvPr>
            <p:ph idx="1"/>
          </p:nvPr>
        </p:nvSpPr>
        <p:spPr>
          <a:xfrm>
            <a:off x="457200" y="1063229"/>
            <a:ext cx="8229600" cy="3642121"/>
          </a:xfrm>
        </p:spPr>
        <p:txBody>
          <a:bodyPr>
            <a:normAutofit/>
          </a:bodyPr>
          <a:lstStyle/>
          <a:p>
            <a:r>
              <a:rPr lang="en-US" sz="2400" dirty="0"/>
              <a:t>CSS stands for Cascading Style Sheets</a:t>
            </a:r>
          </a:p>
          <a:p>
            <a:r>
              <a:rPr lang="en-US" sz="2400" dirty="0"/>
              <a:t>CSS describes how HTML elements are to be displayed on screen, paper, or in other media</a:t>
            </a:r>
          </a:p>
          <a:p>
            <a:r>
              <a:rPr lang="en-US" sz="2400" dirty="0"/>
              <a:t>CSS saves a lot of work. It can control the layout of multiple web pages all at once</a:t>
            </a:r>
          </a:p>
          <a:p>
            <a:r>
              <a:rPr lang="en-US" sz="2400" dirty="0"/>
              <a:t>External </a:t>
            </a:r>
            <a:r>
              <a:rPr lang="en-US" sz="2400" dirty="0" err="1"/>
              <a:t>stylesheets</a:t>
            </a:r>
            <a:r>
              <a:rPr lang="en-US" sz="2400" dirty="0"/>
              <a:t> are stored in CSS files</a:t>
            </a:r>
          </a:p>
          <a:p>
            <a:endParaRPr lang="en-IN" sz="2800" i="0" dirty="0">
              <a:effectLst/>
              <a:latin typeface="Segoe UI" panose="020B0502040204020203" pitchFamily="34" charset="0"/>
            </a:endParaRPr>
          </a:p>
          <a:p>
            <a:endParaRPr lang="en-US" dirty="0"/>
          </a:p>
        </p:txBody>
      </p:sp>
      <p:sp>
        <p:nvSpPr>
          <p:cNvPr id="4" name="Date Placeholder 3"/>
          <p:cNvSpPr>
            <a:spLocks noGrp="1"/>
          </p:cNvSpPr>
          <p:nvPr>
            <p:ph type="dt" sz="half" idx="10"/>
          </p:nvPr>
        </p:nvSpPr>
        <p:spPr/>
        <p:txBody>
          <a:bodyPr/>
          <a:lstStyle/>
          <a:p>
            <a:fld id="{01EF70C0-2300-44A5-8EF7-1C0E56D7B68B}" type="datetime5">
              <a:rPr lang="en-US" smtClean="0"/>
              <a:t>30-May-23</a:t>
            </a:fld>
            <a:endParaRPr lang="en-US"/>
          </a:p>
        </p:txBody>
      </p:sp>
      <p:sp>
        <p:nvSpPr>
          <p:cNvPr id="5" name="Footer Placeholder 4"/>
          <p:cNvSpPr>
            <a:spLocks noGrp="1"/>
          </p:cNvSpPr>
          <p:nvPr>
            <p:ph type="ftr" sz="quarter" idx="11"/>
          </p:nvPr>
        </p:nvSpPr>
        <p:spPr/>
        <p:txBody>
          <a:bodyPr/>
          <a:lstStyle/>
          <a:p>
            <a:r>
              <a:rPr lang="en-US"/>
              <a:t>Title of Seminar </a:t>
            </a:r>
          </a:p>
        </p:txBody>
      </p:sp>
      <p:sp>
        <p:nvSpPr>
          <p:cNvPr id="6" name="Slide Number Placeholder 5"/>
          <p:cNvSpPr>
            <a:spLocks noGrp="1"/>
          </p:cNvSpPr>
          <p:nvPr>
            <p:ph type="sldNum" sz="quarter" idx="12"/>
          </p:nvPr>
        </p:nvSpPr>
        <p:spPr/>
        <p:txBody>
          <a:bodyPr/>
          <a:lstStyle/>
          <a:p>
            <a:fld id="{B6F15528-21DE-4FAA-801E-634DDDAF4B2B}" type="slidenum">
              <a:rPr lang="en-US" smtClean="0"/>
              <a:t>9</a:t>
            </a:fld>
            <a:endParaRPr lang="en-US"/>
          </a:p>
        </p:txBody>
      </p:sp>
    </p:spTree>
  </p:cSld>
  <p:clrMapOvr>
    <a:masterClrMapping/>
  </p:clrMapOvr>
  <p:transition>
    <p:wipe/>
  </p:transition>
</p:sld>
</file>

<file path=ppt/theme/theme1.xml><?xml version="1.0" encoding="utf-8"?>
<a:theme xmlns:a="http://schemas.openxmlformats.org/drawingml/2006/main" name="B43-SEMINA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B43-SEMINAR</Template>
  <TotalTime>50</TotalTime>
  <Words>1323</Words>
  <Application>Microsoft Office PowerPoint</Application>
  <PresentationFormat>On-screen Show (16:9)</PresentationFormat>
  <Paragraphs>137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Bookman Old Style</vt:lpstr>
      <vt:lpstr>Calibri</vt:lpstr>
      <vt:lpstr>ff4</vt:lpstr>
      <vt:lpstr>Raleway</vt:lpstr>
      <vt:lpstr>Segoe UI</vt:lpstr>
      <vt:lpstr>B43-SEMINAR</vt:lpstr>
      <vt:lpstr>A Seminar on “Web Technology” Topic – Car Rental Website  Presented By B-62 Yogesh Tukaram Sutar  Class : S.Y.-B Sem-2  Under the guidance of Prof. Sonal Patil </vt:lpstr>
      <vt:lpstr>Contents</vt:lpstr>
      <vt:lpstr>Introduction</vt:lpstr>
      <vt:lpstr>About the Website</vt:lpstr>
      <vt:lpstr>About the Website</vt:lpstr>
      <vt:lpstr>About the Website</vt:lpstr>
      <vt:lpstr>HTML</vt:lpstr>
      <vt:lpstr>HTML ATTRIBUTES</vt:lpstr>
      <vt:lpstr>css</vt:lpstr>
      <vt:lpstr>CSS Padding</vt:lpstr>
      <vt:lpstr>JavaScript</vt:lpstr>
      <vt:lpstr>PHP</vt:lpstr>
      <vt:lpstr>Scope</vt:lpstr>
      <vt:lpstr>Advantages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Seminar on “Web Technology” Topic -Online SkillShare Platform  Presented By B-43 Moulvi Mubashirin Akhalaque Ahmed  Class : S.Y.B Sem.-2  Under the guidance of Prof. Sonal Patil</dc:title>
  <dc:creator>Lenovo</dc:creator>
  <cp:keywords>Orchid EnTC</cp:keywords>
  <cp:lastModifiedBy>yogeshsutar2003@outlook.com</cp:lastModifiedBy>
  <cp:revision>25</cp:revision>
  <dcterms:created xsi:type="dcterms:W3CDTF">2023-05-21T13:05:00Z</dcterms:created>
  <dcterms:modified xsi:type="dcterms:W3CDTF">2023-05-30T04:35:27Z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BC4BF555DD064AC3986F59FEFBC326E8</vt:lpwstr>
  </property>
  <property fmtid="{D5CDD505-2E9C-101B-9397-08002B2CF9AE}" pid="3" name="KSOProductBuildVer">
    <vt:lpwstr>1033-11.2.0.11537</vt:lpwstr>
  </property>
</Properties>
</file>